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Inter SemiBold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Inter"/>
      <p:regular r:id="rId33"/>
      <p:bold r:id="rId34"/>
      <p:italic r:id="rId35"/>
      <p:boldItalic r:id="rId36"/>
    </p:embeddedFont>
    <p:embeddedFont>
      <p:font typeface="Roboto SemiBold"/>
      <p:regular r:id="rId37"/>
      <p:bold r:id="rId38"/>
      <p:italic r:id="rId39"/>
      <p:boldItalic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823AAC4-781B-4BFE-AF61-33824EA74D1D}">
  <a:tblStyle styleId="{4823AAC4-781B-4BFE-AF61-33824EA74D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SemiBold-boldItalic.fntdata"/><Relationship Id="rId20" Type="http://schemas.openxmlformats.org/officeDocument/2006/relationships/slide" Target="slides/slide14.xml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slide" Target="slides/slide16.xml"/><Relationship Id="rId44" Type="http://schemas.openxmlformats.org/officeDocument/2006/relationships/font" Target="fonts/OpenSans-boldItalic.fntdata"/><Relationship Id="rId21" Type="http://schemas.openxmlformats.org/officeDocument/2006/relationships/slide" Target="slides/slide15.xml"/><Relationship Id="rId43" Type="http://schemas.openxmlformats.org/officeDocument/2006/relationships/font" Target="fonts/OpenSans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InterSemiBold-bold.fntdata"/><Relationship Id="rId25" Type="http://schemas.openxmlformats.org/officeDocument/2006/relationships/font" Target="fonts/InterSemiBold-regular.fntdata"/><Relationship Id="rId28" Type="http://schemas.openxmlformats.org/officeDocument/2006/relationships/font" Target="fonts/InterSemiBold-boldItalic.fntdata"/><Relationship Id="rId27" Type="http://schemas.openxmlformats.org/officeDocument/2006/relationships/font" Target="fonts/InterSemiBold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33" Type="http://schemas.openxmlformats.org/officeDocument/2006/relationships/font" Target="fonts/Inter-regular.fntdata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35" Type="http://schemas.openxmlformats.org/officeDocument/2006/relationships/font" Target="fonts/Inter-italic.fntdata"/><Relationship Id="rId12" Type="http://schemas.openxmlformats.org/officeDocument/2006/relationships/slide" Target="slides/slide6.xml"/><Relationship Id="rId34" Type="http://schemas.openxmlformats.org/officeDocument/2006/relationships/font" Target="fonts/Inter-bold.fntdata"/><Relationship Id="rId15" Type="http://schemas.openxmlformats.org/officeDocument/2006/relationships/slide" Target="slides/slide9.xml"/><Relationship Id="rId37" Type="http://schemas.openxmlformats.org/officeDocument/2006/relationships/font" Target="fonts/RobotoSemiBold-regular.fntdata"/><Relationship Id="rId14" Type="http://schemas.openxmlformats.org/officeDocument/2006/relationships/slide" Target="slides/slide8.xml"/><Relationship Id="rId36" Type="http://schemas.openxmlformats.org/officeDocument/2006/relationships/font" Target="fonts/Inter-boldItalic.fntdata"/><Relationship Id="rId17" Type="http://schemas.openxmlformats.org/officeDocument/2006/relationships/slide" Target="slides/slide11.xml"/><Relationship Id="rId39" Type="http://schemas.openxmlformats.org/officeDocument/2006/relationships/font" Target="fonts/RobotoSemiBold-italic.fntdata"/><Relationship Id="rId16" Type="http://schemas.openxmlformats.org/officeDocument/2006/relationships/slide" Target="slides/slide10.xml"/><Relationship Id="rId38" Type="http://schemas.openxmlformats.org/officeDocument/2006/relationships/font" Target="fonts/RobotoSemiBold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083173caa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4083173ca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Важно правильно выбрать схему OAuth2.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</a:rPr>
              <a:t>OAuth2PasswordBearer</a:t>
            </a:r>
            <a:r>
              <a:rPr lang="ru">
                <a:solidFill>
                  <a:schemeClr val="dk1"/>
                </a:solidFill>
              </a:rPr>
              <a:t> подходит, если вы хотите, чтобы пользователи вводили логин и пароль прямо в Swagger и сразу получали JWT-токен.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HTTPBearer</a:t>
            </a:r>
            <a:r>
              <a:rPr lang="ru">
                <a:solidFill>
                  <a:schemeClr val="dk1"/>
                </a:solidFill>
              </a:rPr>
              <a:t> удобен, если токен уже получен заранее (например, в Postman), и вы просто хотите вставить этот JWT-токен в Swagger для проверки защищённых маршрутов.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4083173ca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4083173ca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Здесь кратко обозначен путь реализации JWT-аутентификации в вашем FastAPI-приложении. Сейчас быстро вспомним, как делали каждый шаг.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4083173ca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4083173ca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Никогда не храните пароли в открытом виде. Используйте надёжные алгоритмы, такие как bcrypt, чтобы надёжно хешировать пароли пользователей.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Passlib позволяет нам использовать разные алгоритмы хеширования и удобно проверять пароли.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4083173ca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4083173ca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создания JWT мы используем библиотеку python-jose.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Здесь мы добавляем время истечения токена (exp), кодируем токен с помощью секретного ключа и возвращаем его пользователю.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4083173ca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4083173ca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3b7eebea23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3b7eebea23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Вот так просто мы защищаем любой маршрут в FastAPI с помощью JWT.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HTTPBearer автоматически получает токен из заголовка Authorization, мы декодируем токен и извлекаем данные пользователя.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3b7eebea23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3b7eebea23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Swagger интегрирована удобная поддержка JWT-авторизации. Просто нажимаем Authorize, вставляем токен, и дальше Swagger автоматически отправляет его с каждым защищённым запросом.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4083173caa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4083173ca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Подводим итог. Сегодня мы научились полностью реализовывать авторизацию в FastAPI. Эти знания помогут вам строить защищённые API, которые можно удобно тестировать и масштабировать.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3b7eebea23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3b7eebea23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b7eebea23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b7eebea23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b7eebea23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b7eebea23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4083173ca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4083173ca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Сегодняшний урок посвящен важнейшей теме — </a:t>
            </a:r>
            <a:r>
              <a:rPr b="1" lang="ru">
                <a:solidFill>
                  <a:schemeClr val="dk1"/>
                </a:solidFill>
              </a:rPr>
              <a:t>аутентификации и авторизации</a:t>
            </a:r>
            <a:r>
              <a:rPr lang="ru">
                <a:solidFill>
                  <a:schemeClr val="dk1"/>
                </a:solidFill>
              </a:rPr>
              <a:t>. Мы разберёмся, как это реализуется именно в FastAPI, используя уже знакомые вам технологии: </a:t>
            </a:r>
            <a:r>
              <a:rPr b="1" lang="ru">
                <a:solidFill>
                  <a:schemeClr val="dk1"/>
                </a:solidFill>
              </a:rPr>
              <a:t>JWT-токены</a:t>
            </a:r>
            <a:r>
              <a:rPr lang="ru">
                <a:solidFill>
                  <a:schemeClr val="dk1"/>
                </a:solidFill>
              </a:rPr>
              <a:t> и протокол </a:t>
            </a:r>
            <a:r>
              <a:rPr b="1" lang="ru">
                <a:solidFill>
                  <a:schemeClr val="dk1"/>
                </a:solidFill>
              </a:rPr>
              <a:t>OAuth2</a:t>
            </a:r>
            <a:r>
              <a:rPr lang="ru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У вас уже был опыт работы с аутентификацией и авторизацией в Django, однако у FastAPI есть свои нюансы и особенности, которые стоит знать и понимать.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4083173ca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4083173ca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Давайте ещё раз чётко разграничим эти два понятия.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>
                <a:solidFill>
                  <a:schemeClr val="dk1"/>
                </a:solidFill>
              </a:rPr>
              <a:t>Аутентификация</a:t>
            </a:r>
            <a:r>
              <a:rPr lang="ru">
                <a:solidFill>
                  <a:schemeClr val="dk1"/>
                </a:solidFill>
              </a:rPr>
              <a:t> нужна, чтобы убедиться, что человек действительно тот, за кого себя выдаёт. Это проверка логина и пароля.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</a:rPr>
              <a:t>Авторизация</a:t>
            </a:r>
            <a:r>
              <a:rPr lang="ru">
                <a:solidFill>
                  <a:schemeClr val="dk1"/>
                </a:solidFill>
              </a:rPr>
              <a:t> — это уже следующий шаг. Мы убедились, кто пользователь, теперь нужно понять, есть ли у него право на конкретные действия и доступы.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4083173c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4083173c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083173ca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4083173ca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JWT — это токен, который самодостаточен. Он содержит в себе всю необходимую информацию о пользователе. JWT состоит из трех частей: заголовка (Header), полезной нагрузки (Payload) и подписи (Signature).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Подпись делает токен защищённым от подделок. Проверка подписи позволяет серверу убедиться, что токен не изменён.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4083173ca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4083173ca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JWT — это токен, который самодостаточен. Он содержит в себе всю необходимую информацию о пользователе. JWT состоит из трех частей: заголовка (Header), полезной нагрузки (Payload) и подписи (Signature).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Подпись делает токен защищённым от подделок. Проверка подписи позволяет серверу убедиться, что токен не изменён.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4083173ca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4083173ca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Почему же JWT такой популярный? Дело в том, что JWT не требует хранения состояния на сервере.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Сервер не должен помнить пользователя после авторизации. Информация о пользователе всегда хранится в самом токене. Это делает JWT идеальным решением для масштабируемых приложений и особенно микросервисов.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2.png"/><Relationship Id="rId6" Type="http://schemas.openxmlformats.org/officeDocument/2006/relationships/image" Target="../media/image6.png"/><Relationship Id="rId7" Type="http://schemas.openxmlformats.org/officeDocument/2006/relationships/image" Target="../media/image8.png"/><Relationship Id="rId8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515152" y="2046425"/>
            <a:ext cx="69849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Inter SemiBold"/>
              <a:buNone/>
              <a:defRPr sz="5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Font typeface="Inter"/>
              <a:buNone/>
              <a:defRPr sz="52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pic>
        <p:nvPicPr>
          <p:cNvPr descr="preencoded.png" id="12" name="Google Shape;12;p2"/>
          <p:cNvPicPr preferRelativeResize="0"/>
          <p:nvPr/>
        </p:nvPicPr>
        <p:blipFill rotWithShape="1">
          <a:blip r:embed="rId2">
            <a:alphaModFix/>
          </a:blip>
          <a:srcRect b="0" l="12342" r="0" t="0"/>
          <a:stretch/>
        </p:blipFill>
        <p:spPr>
          <a:xfrm rot="-5400000">
            <a:off x="5384918" y="1385137"/>
            <a:ext cx="5151500" cy="238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025" y="476250"/>
            <a:ext cx="2303700" cy="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8" name="Google Shape;10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25500" y="3587350"/>
            <a:ext cx="2118501" cy="155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SECTION_HEADER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2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11" name="Google Shape;11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112" name="Google Shape;112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3"/>
          <p:cNvSpPr txBox="1"/>
          <p:nvPr>
            <p:ph idx="1" type="body"/>
          </p:nvPr>
        </p:nvSpPr>
        <p:spPr>
          <a:xfrm>
            <a:off x="432000" y="15480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5" name="Google Shape;115;p13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116" name="Google Shape;11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одзаголовок">
  <p:cSld name="TITLE_AND_BODY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119" name="Google Shape;11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4"/>
          <p:cNvSpPr txBox="1"/>
          <p:nvPr>
            <p:ph idx="1" type="subTitle"/>
          </p:nvPr>
        </p:nvSpPr>
        <p:spPr>
          <a:xfrm>
            <a:off x="432000" y="950400"/>
            <a:ext cx="71055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i="1" sz="2200">
                <a:solidFill>
                  <a:srgbClr val="666666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, подзаголовок и текст">
  <p:cSld name="TITLE_AND_BODY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/>
          <p:nvPr>
            <p:ph idx="1" type="body"/>
          </p:nvPr>
        </p:nvSpPr>
        <p:spPr>
          <a:xfrm>
            <a:off x="432000" y="15480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sz="1600">
                <a:solidFill>
                  <a:srgbClr val="000000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3" name="Google Shape;123;p15"/>
          <p:cNvSpPr txBox="1"/>
          <p:nvPr>
            <p:ph type="title"/>
          </p:nvPr>
        </p:nvSpPr>
        <p:spPr>
          <a:xfrm>
            <a:off x="432000" y="360000"/>
            <a:ext cx="71055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pic>
        <p:nvPicPr>
          <p:cNvPr id="124" name="Google Shape;124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6884" y="3811933"/>
            <a:ext cx="1764396" cy="133884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5"/>
          <p:cNvSpPr txBox="1"/>
          <p:nvPr>
            <p:ph idx="2" type="subTitle"/>
          </p:nvPr>
        </p:nvSpPr>
        <p:spPr>
          <a:xfrm>
            <a:off x="432000" y="950400"/>
            <a:ext cx="71055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i="1" sz="2200">
                <a:solidFill>
                  <a:srgbClr val="666666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16"/>
          <p:cNvSpPr txBox="1"/>
          <p:nvPr/>
        </p:nvSpPr>
        <p:spPr>
          <a:xfrm>
            <a:off x="311700" y="2153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rgbClr val="FFFFFF"/>
                </a:solidFill>
              </a:rPr>
              <a:t>Работа в сессионном зале</a:t>
            </a:r>
            <a:endParaRPr sz="2800">
              <a:solidFill>
                <a:srgbClr val="FFFFFF"/>
              </a:solidFill>
            </a:endParaRPr>
          </a:p>
        </p:txBody>
      </p:sp>
      <p:pic>
        <p:nvPicPr>
          <p:cNvPr id="129" name="Google Shape;12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44850" y="2136700"/>
            <a:ext cx="606200" cy="60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+" type="blank">
  <p:cSld name="BLANK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реподаватель">
  <p:cSld name="CUSTOM_3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028" y="0"/>
            <a:ext cx="384589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" name="Google Shape;1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250" y="1057275"/>
            <a:ext cx="2838450" cy="3600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" name="Google Shape;17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6250" y="476250"/>
            <a:ext cx="1447473" cy="2666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8" name="Google Shape;18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1809751"/>
            <a:ext cx="1922238" cy="33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664187" y="525574"/>
            <a:ext cx="1071600" cy="2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ru" sz="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985886" y="1057275"/>
            <a:ext cx="4833000" cy="3056100"/>
          </a:xfrm>
          <a:prstGeom prst="roundRect">
            <a:avLst>
              <a:gd fmla="val 394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" name="Google Shape;21;p3"/>
          <p:cNvGrpSpPr/>
          <p:nvPr/>
        </p:nvGrpSpPr>
        <p:grpSpPr>
          <a:xfrm>
            <a:off x="6691726" y="3347563"/>
            <a:ext cx="2453598" cy="1796682"/>
            <a:chOff x="12341323" y="5932463"/>
            <a:chExt cx="5946676" cy="4354538"/>
          </a:xfrm>
        </p:grpSpPr>
        <p:pic>
          <p:nvPicPr>
            <p:cNvPr descr="preencoded.png" id="22" name="Google Shape;22;p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23" name="Google Shape;23;p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24" name="Google Shape;24;p3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" name="Google Shape;25;p3"/>
            <p:cNvSpPr/>
            <p:nvPr/>
          </p:nvSpPr>
          <p:spPr>
            <a:xfrm rot="44789">
              <a:off x="15363783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 rot="44789">
              <a:off x="14906583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"/>
                <a:buFont typeface="Arial"/>
                <a:buNone/>
              </a:pPr>
              <a:r>
                <a:t/>
              </a:r>
              <a:endPara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3"/>
          <p:cNvSpPr txBox="1"/>
          <p:nvPr/>
        </p:nvSpPr>
        <p:spPr>
          <a:xfrm>
            <a:off x="975225" y="2567308"/>
            <a:ext cx="18405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b="1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descr="фото преподавателя" id="28" name="Google Shape;28;p3"/>
          <p:cNvSpPr/>
          <p:nvPr>
            <p:ph idx="2" type="pic"/>
          </p:nvPr>
        </p:nvSpPr>
        <p:spPr>
          <a:xfrm>
            <a:off x="589700" y="1191050"/>
            <a:ext cx="2613600" cy="33339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3"/>
          <p:cNvSpPr txBox="1"/>
          <p:nvPr>
            <p:ph type="title"/>
          </p:nvPr>
        </p:nvSpPr>
        <p:spPr>
          <a:xfrm>
            <a:off x="4200700" y="768800"/>
            <a:ext cx="3348900" cy="10848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" type="body"/>
          </p:nvPr>
        </p:nvSpPr>
        <p:spPr>
          <a:xfrm>
            <a:off x="4200700" y="2074875"/>
            <a:ext cx="3348900" cy="29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0]">
  <p:cSld name="CUSTOM_2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3" name="Google Shape;33;p4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36" name="Google Shape;3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2] 2">
  <p:cSld name="CUSTOM_2_3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39;p5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" name="Google Shape;40;p5"/>
          <p:cNvCxnSpPr>
            <a:stCxn id="39" idx="1"/>
            <a:endCxn id="38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1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42" name="Google Shape;4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43" name="Google Shape;43;p5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5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45" name="Google Shape;4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3]">
  <p:cSld name="CUSTOM_2_2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" name="Google Shape;48;p6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" name="Google Shape;49;p6"/>
          <p:cNvCxnSpPr>
            <a:stCxn id="48" idx="1"/>
            <a:endCxn id="47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1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0" name="Google Shape;50;p6"/>
          <p:cNvSpPr/>
          <p:nvPr/>
        </p:nvSpPr>
        <p:spPr>
          <a:xfrm>
            <a:off x="1138725" y="23694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" name="Google Shape;51;p6"/>
          <p:cNvCxnSpPr/>
          <p:nvPr/>
        </p:nvCxnSpPr>
        <p:spPr>
          <a:xfrm flipH="1" rot="10800000">
            <a:off x="1138125" y="1997777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2" name="Google Shape;52;p6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53" name="Google Shape;5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4" name="Google Shape;54;p6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6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56" name="Google Shape;5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4]">
  <p:cSld name="CUSTOM_2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7"/>
          <p:cNvSpPr/>
          <p:nvPr/>
        </p:nvSpPr>
        <p:spPr>
          <a:xfrm>
            <a:off x="1138125" y="23898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7"/>
          <p:cNvSpPr/>
          <p:nvPr/>
        </p:nvSpPr>
        <p:spPr>
          <a:xfrm>
            <a:off x="1138125" y="297005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2" name="Google Shape;62;p7"/>
          <p:cNvCxnSpPr>
            <a:stCxn id="59" idx="1"/>
            <a:endCxn id="58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3" name="Google Shape;63;p7"/>
          <p:cNvCxnSpPr>
            <a:stCxn id="59" idx="1"/>
            <a:endCxn id="60" idx="1"/>
          </p:cNvCxnSpPr>
          <p:nvPr/>
        </p:nvCxnSpPr>
        <p:spPr>
          <a:xfrm>
            <a:off x="1138125" y="19977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4" name="Google Shape;64;p7"/>
          <p:cNvCxnSpPr>
            <a:stCxn id="60" idx="1"/>
            <a:endCxn id="61" idx="1"/>
          </p:cNvCxnSpPr>
          <p:nvPr/>
        </p:nvCxnSpPr>
        <p:spPr>
          <a:xfrm>
            <a:off x="1138125" y="25779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65" name="Google Shape;65;p7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66" name="Google Shape;66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7" name="Google Shape;67;p7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7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69" name="Google Shape;6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5]">
  <p:cSld name="CUSTOM_2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8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8"/>
          <p:cNvSpPr/>
          <p:nvPr/>
        </p:nvSpPr>
        <p:spPr>
          <a:xfrm>
            <a:off x="1138125" y="23898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8"/>
          <p:cNvSpPr/>
          <p:nvPr/>
        </p:nvSpPr>
        <p:spPr>
          <a:xfrm>
            <a:off x="1138125" y="297005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5" name="Google Shape;75;p8"/>
          <p:cNvCxnSpPr>
            <a:stCxn id="72" idx="1"/>
            <a:endCxn id="71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6" name="Google Shape;76;p8"/>
          <p:cNvCxnSpPr>
            <a:stCxn id="72" idx="1"/>
            <a:endCxn id="73" idx="1"/>
          </p:cNvCxnSpPr>
          <p:nvPr/>
        </p:nvCxnSpPr>
        <p:spPr>
          <a:xfrm>
            <a:off x="1138125" y="19977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7" name="Google Shape;77;p8"/>
          <p:cNvCxnSpPr>
            <a:stCxn id="73" idx="1"/>
            <a:endCxn id="74" idx="1"/>
          </p:cNvCxnSpPr>
          <p:nvPr/>
        </p:nvCxnSpPr>
        <p:spPr>
          <a:xfrm>
            <a:off x="1138125" y="25779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8" name="Google Shape;78;p8"/>
          <p:cNvCxnSpPr/>
          <p:nvPr/>
        </p:nvCxnSpPr>
        <p:spPr>
          <a:xfrm>
            <a:off x="1138125" y="31581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9" name="Google Shape;79;p8"/>
          <p:cNvSpPr/>
          <p:nvPr/>
        </p:nvSpPr>
        <p:spPr>
          <a:xfrm>
            <a:off x="1138125" y="3550229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8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81" name="Google Shape;8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82" name="Google Shape;82;p8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8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84" name="Google Shape;8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лан вебинара[6] ">
  <p:cSld name="CUSTOM_2_1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1138125" y="124992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9"/>
          <p:cNvSpPr/>
          <p:nvPr/>
        </p:nvSpPr>
        <p:spPr>
          <a:xfrm>
            <a:off x="1138125" y="18096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1138125" y="2389875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9"/>
          <p:cNvSpPr/>
          <p:nvPr/>
        </p:nvSpPr>
        <p:spPr>
          <a:xfrm>
            <a:off x="1138125" y="297005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" name="Google Shape;90;p9"/>
          <p:cNvCxnSpPr>
            <a:stCxn id="87" idx="1"/>
            <a:endCxn id="86" idx="1"/>
          </p:cNvCxnSpPr>
          <p:nvPr/>
        </p:nvCxnSpPr>
        <p:spPr>
          <a:xfrm flipH="1" rot="10800000">
            <a:off x="1138125" y="1437975"/>
            <a:ext cx="600" cy="559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1" name="Google Shape;91;p9"/>
          <p:cNvCxnSpPr>
            <a:stCxn id="87" idx="1"/>
            <a:endCxn id="88" idx="1"/>
          </p:cNvCxnSpPr>
          <p:nvPr/>
        </p:nvCxnSpPr>
        <p:spPr>
          <a:xfrm>
            <a:off x="1138125" y="19977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2" name="Google Shape;92;p9"/>
          <p:cNvCxnSpPr>
            <a:stCxn id="88" idx="1"/>
            <a:endCxn id="89" idx="1"/>
          </p:cNvCxnSpPr>
          <p:nvPr/>
        </p:nvCxnSpPr>
        <p:spPr>
          <a:xfrm>
            <a:off x="1138125" y="25779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93" name="Google Shape;93;p9"/>
          <p:cNvCxnSpPr/>
          <p:nvPr/>
        </p:nvCxnSpPr>
        <p:spPr>
          <a:xfrm>
            <a:off x="1138125" y="31581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4" name="Google Shape;94;p9"/>
          <p:cNvSpPr/>
          <p:nvPr/>
        </p:nvSpPr>
        <p:spPr>
          <a:xfrm>
            <a:off x="1138125" y="3550229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5" name="Google Shape;95;p9"/>
          <p:cNvCxnSpPr/>
          <p:nvPr/>
        </p:nvCxnSpPr>
        <p:spPr>
          <a:xfrm>
            <a:off x="1138125" y="3738375"/>
            <a:ext cx="600" cy="5802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rgbClr val="171C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6" name="Google Shape;96;p9"/>
          <p:cNvSpPr/>
          <p:nvPr/>
        </p:nvSpPr>
        <p:spPr>
          <a:xfrm>
            <a:off x="1138125" y="4130404"/>
            <a:ext cx="4320000" cy="3762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162000" spcFirstLastPara="1" rIns="162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9"/>
          <p:cNvSpPr txBox="1"/>
          <p:nvPr>
            <p:ph idx="1" type="body"/>
          </p:nvPr>
        </p:nvSpPr>
        <p:spPr>
          <a:xfrm>
            <a:off x="1072800" y="1213200"/>
            <a:ext cx="3523500" cy="21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2900"/>
              </a:spcBef>
              <a:spcAft>
                <a:spcPts val="290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descr="preencoded.png" id="98" name="Google Shape;9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55305" y="0"/>
            <a:ext cx="17886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99" name="Google Shape;99;p9"/>
          <p:cNvPicPr preferRelativeResize="0"/>
          <p:nvPr/>
        </p:nvPicPr>
        <p:blipFill rotWithShape="1">
          <a:blip r:embed="rId3">
            <a:alphaModFix/>
          </a:blip>
          <a:srcRect b="0" l="59752" r="0" t="0"/>
          <a:stretch/>
        </p:blipFill>
        <p:spPr>
          <a:xfrm>
            <a:off x="7355300" y="1911430"/>
            <a:ext cx="1788698" cy="32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9"/>
          <p:cNvSpPr txBox="1"/>
          <p:nvPr/>
        </p:nvSpPr>
        <p:spPr>
          <a:xfrm>
            <a:off x="900000" y="3600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 урока</a:t>
            </a:r>
            <a:endParaRPr sz="3000"/>
          </a:p>
        </p:txBody>
      </p:sp>
      <p:pic>
        <p:nvPicPr>
          <p:cNvPr descr="preencoded.png" id="101" name="Google Shape;10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дтема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3" name="Google Shape;10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3096" y="2652713"/>
            <a:ext cx="3390905" cy="24907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0"/>
          <p:cNvCxnSpPr/>
          <p:nvPr/>
        </p:nvCxnSpPr>
        <p:spPr>
          <a:xfrm>
            <a:off x="2109537" y="0"/>
            <a:ext cx="0" cy="2711100"/>
          </a:xfrm>
          <a:prstGeom prst="straightConnector1">
            <a:avLst/>
          </a:prstGeom>
          <a:noFill/>
          <a:ln cap="flat" cmpd="sng" w="635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Google Shape;105;p10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Font typeface="Inter SemiBold"/>
              <a:buNone/>
              <a:defRPr sz="12000">
                <a:solidFill>
                  <a:srgbClr val="FFFFFF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Font typeface="Inter SemiBold"/>
              <a:buNone/>
              <a:defRPr sz="120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06" name="Google Shape;106;p10"/>
          <p:cNvSpPr txBox="1"/>
          <p:nvPr>
            <p:ph idx="1" type="subTitle"/>
          </p:nvPr>
        </p:nvSpPr>
        <p:spPr>
          <a:xfrm>
            <a:off x="2495350" y="1220900"/>
            <a:ext cx="6126000" cy="20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Inter"/>
              <a:buNone/>
              <a:defRPr b="1" sz="4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32000" y="360000"/>
            <a:ext cx="709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SemiBold"/>
              <a:buNone/>
              <a:defRPr sz="3200">
                <a:solidFill>
                  <a:schemeClr val="dk1"/>
                </a:solidFill>
                <a:latin typeface="Roboto SemiBold"/>
                <a:ea typeface="Roboto SemiBold"/>
                <a:cs typeface="Roboto SemiBold"/>
                <a:sym typeface="Roboto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32000" y="15480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indent="-3302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descr="preencoded.png"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529514" y="416819"/>
            <a:ext cx="1138238" cy="42585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ctrTitle"/>
          </p:nvPr>
        </p:nvSpPr>
        <p:spPr>
          <a:xfrm>
            <a:off x="515152" y="2046425"/>
            <a:ext cx="69849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Аутентификация и авторизация</a:t>
            </a:r>
            <a:endParaRPr/>
          </a:p>
        </p:txBody>
      </p:sp>
      <p:sp>
        <p:nvSpPr>
          <p:cNvPr id="136" name="Google Shape;136;p18"/>
          <p:cNvSpPr txBox="1"/>
          <p:nvPr/>
        </p:nvSpPr>
        <p:spPr>
          <a:xfrm>
            <a:off x="686675" y="488400"/>
            <a:ext cx="20760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</a:rPr>
              <a:t>API </a:t>
            </a:r>
            <a:r>
              <a:rPr lang="ru" sz="1200">
                <a:solidFill>
                  <a:schemeClr val="lt1"/>
                </a:solidFill>
              </a:rPr>
              <a:t>| Lesson 14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432000" y="1548025"/>
            <a:ext cx="85206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ru"/>
              <a:t>OAuth2PasswordBearer</a:t>
            </a:r>
            <a:r>
              <a:rPr lang="ru"/>
              <a:t>: авторизация через логин/пароль прямо в </a:t>
            </a:r>
            <a:r>
              <a:rPr b="1" lang="ru"/>
              <a:t>Swagger</a:t>
            </a:r>
            <a:r>
              <a:rPr lang="ru"/>
              <a:t>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ru"/>
              <a:t>HTTPBearer</a:t>
            </a:r>
            <a:r>
              <a:rPr lang="ru"/>
              <a:t>: если токен уже есть и нужно вставить его вручную в </a:t>
            </a:r>
            <a:r>
              <a:rPr b="1" lang="ru"/>
              <a:t>Swagger</a:t>
            </a:r>
            <a:r>
              <a:rPr lang="ru"/>
              <a:t>.</a:t>
            </a:r>
            <a:endParaRPr/>
          </a:p>
        </p:txBody>
      </p:sp>
      <p:sp>
        <p:nvSpPr>
          <p:cNvPr id="195" name="Google Shape;195;p27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OAuth2PasswordBearer или HTTPBearer?</a:t>
            </a:r>
            <a:endParaRPr/>
          </a:p>
        </p:txBody>
      </p:sp>
      <p:pic>
        <p:nvPicPr>
          <p:cNvPr id="196" name="Google Shape;1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14725"/>
            <a:ext cx="2818038" cy="25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7238" y="2414725"/>
            <a:ext cx="4661693" cy="257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432000" y="1548025"/>
            <a:ext cx="8520600" cy="22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Соз</a:t>
            </a:r>
            <a:r>
              <a:rPr lang="ru" sz="2000"/>
              <a:t>даём модель пользователя в SQLAlchemy.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Хешируем пароли (bcrypt + passlib).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Делаем схемы Pydantic (UserCreate, UserRead).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Реализуем регистрацию пользователей.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Генерируем JWT-токен (с библиотекой python-jose).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Защищаем эндпоинты через JWT и схему HTTPBearer.</a:t>
            </a:r>
            <a:endParaRPr sz="2000"/>
          </a:p>
        </p:txBody>
      </p:sp>
      <p:sp>
        <p:nvSpPr>
          <p:cNvPr id="203" name="Google Shape;203;p28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Пошаговая реализация JWT-аутентификации в FastAPI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Безопасность паролей: bcrypt и passlib</a:t>
            </a:r>
            <a:endParaRPr/>
          </a:p>
        </p:txBody>
      </p:sp>
      <p:graphicFrame>
        <p:nvGraphicFramePr>
          <p:cNvPr id="209" name="Google Shape;209;p29"/>
          <p:cNvGraphicFramePr/>
          <p:nvPr/>
        </p:nvGraphicFramePr>
        <p:xfrm>
          <a:off x="432000" y="163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{4823AAC4-781B-4BFE-AF61-33824EA74D1D}</a:tableStyleId>
              </a:tblPr>
              <a:tblGrid>
                <a:gridCol w="54491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pwd_context = CryptContext(schemes=["bcrypt"], deprecated="auto")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hashed = pwd_context.hash("password")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pwd_context.verify("password", hashed)  # True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создать JWT-токен</a:t>
            </a:r>
            <a:endParaRPr/>
          </a:p>
        </p:txBody>
      </p:sp>
      <p:graphicFrame>
        <p:nvGraphicFramePr>
          <p:cNvPr id="215" name="Google Shape;215;p30"/>
          <p:cNvGraphicFramePr/>
          <p:nvPr/>
        </p:nvGraphicFramePr>
        <p:xfrm>
          <a:off x="432000" y="163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{4823AAC4-781B-4BFE-AF61-33824EA74D1D}</a:tableStyleId>
              </a:tblPr>
              <a:tblGrid>
                <a:gridCol w="7260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 create_access_token(data: dict):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expire = datetime.utcnow() + timedelta(minutes=30)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data.update({"exp": expire})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token = jwt.encode(data, SECRET_KEY, algorithm="HS256")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return token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</a:t>
            </a:r>
            <a:endParaRPr/>
          </a:p>
        </p:txBody>
      </p:sp>
      <p:sp>
        <p:nvSpPr>
          <p:cNvPr id="221" name="Google Shape;221;p31"/>
          <p:cNvSpPr txBox="1"/>
          <p:nvPr>
            <p:ph idx="1" type="subTitle"/>
          </p:nvPr>
        </p:nvSpPr>
        <p:spPr>
          <a:xfrm>
            <a:off x="2495350" y="1220900"/>
            <a:ext cx="6126000" cy="13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Авторизация эндпоинтов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Авторизация эндпоинтов через JWT и HTTPBearer</a:t>
            </a:r>
            <a:endParaRPr/>
          </a:p>
        </p:txBody>
      </p:sp>
      <p:graphicFrame>
        <p:nvGraphicFramePr>
          <p:cNvPr id="227" name="Google Shape;227;p32"/>
          <p:cNvGraphicFramePr/>
          <p:nvPr/>
        </p:nvGraphicFramePr>
        <p:xfrm>
          <a:off x="432000" y="1633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{4823AAC4-781B-4BFE-AF61-33824EA74D1D}</a:tableStyleId>
              </a:tblPr>
              <a:tblGrid>
                <a:gridCol w="7260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oauth2_scheme = HTTPBearer()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async def get_current_user(credentials=Depends(oauth2_scheme)):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token = credentials.credentials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payload = jwt.decode(token, SECRET_KEY, algorithms=["HS256"])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0033B3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return payload["sub"]</a:t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33B3"/>
                        </a:solidFill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тестировать авторизацию через Swagger</a:t>
            </a:r>
            <a:endParaRPr/>
          </a:p>
        </p:txBody>
      </p:sp>
      <p:pic>
        <p:nvPicPr>
          <p:cNvPr id="233" name="Google Shape;23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82100"/>
            <a:ext cx="5272125" cy="163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4300" y="3470674"/>
            <a:ext cx="3567874" cy="14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/>
          <p:nvPr>
            <p:ph idx="1" type="body"/>
          </p:nvPr>
        </p:nvSpPr>
        <p:spPr>
          <a:xfrm>
            <a:off x="432000" y="1548025"/>
            <a:ext cx="8520600" cy="21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/>
              <a:t>JWT-токены — удобный способ авторизации для REST API и микросервисов.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/>
              <a:t>Правильно выбирайте схему OAuth2 (OAuth2PasswordBearer vs HTTPBearer).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/>
              <a:t>Не забывайте про безопасность (секреты в переменных окружениях, bcrypt).</a:t>
            </a:r>
            <a:endParaRPr/>
          </a:p>
        </p:txBody>
      </p:sp>
      <p:sp>
        <p:nvSpPr>
          <p:cNvPr id="240" name="Google Shape;240;p34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Итоги урока и советы на будущее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idx="1" type="body"/>
          </p:nvPr>
        </p:nvSpPr>
        <p:spPr>
          <a:xfrm>
            <a:off x="432000" y="1548025"/>
            <a:ext cx="8520600" cy="8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Задача</a:t>
            </a:r>
            <a:r>
              <a:rPr lang="ru"/>
              <a:t>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Описание задачи…</a:t>
            </a:r>
            <a:endParaRPr/>
          </a:p>
        </p:txBody>
      </p:sp>
      <p:sp>
        <p:nvSpPr>
          <p:cNvPr id="246" name="Google Shape;246;p35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Практическое задание</a:t>
            </a:r>
            <a:endParaRPr/>
          </a:p>
        </p:txBody>
      </p:sp>
      <p:sp>
        <p:nvSpPr>
          <p:cNvPr id="247" name="Google Shape;247;p35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Название задания</a:t>
            </a:r>
            <a:endParaRPr/>
          </a:p>
        </p:txBody>
      </p:sp>
      <p:sp>
        <p:nvSpPr>
          <p:cNvPr id="248" name="Google Shape;248;p35"/>
          <p:cNvSpPr txBox="1"/>
          <p:nvPr/>
        </p:nvSpPr>
        <p:spPr>
          <a:xfrm>
            <a:off x="4354850" y="1139250"/>
            <a:ext cx="4567500" cy="831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Работаем с: </a:t>
            </a:r>
            <a:br>
              <a:rPr lang="ru"/>
            </a:br>
            <a:r>
              <a:rPr lang="ru"/>
              <a:t>	exercise.md</a:t>
            </a:r>
            <a:endParaRPr b="1" sz="1100">
              <a:solidFill>
                <a:srgbClr val="9900FF"/>
              </a:solidFill>
              <a:highlight>
                <a:srgbClr val="FFFFFF"/>
              </a:highlight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1072800" y="1213200"/>
            <a:ext cx="5312400" cy="15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Аутентификация и авторизация в FastAPI</a:t>
            </a:r>
            <a:endParaRPr/>
          </a:p>
          <a:p>
            <a:pPr indent="-317500" lvl="0" marL="457200" rtl="0" algn="l">
              <a:spcBef>
                <a:spcPts val="290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JSON Web Token</a:t>
            </a:r>
            <a:endParaRPr/>
          </a:p>
          <a:p>
            <a:pPr indent="-317500" lvl="0" marL="457200" rtl="0" algn="l">
              <a:spcBef>
                <a:spcPts val="2900"/>
              </a:spcBef>
              <a:spcAft>
                <a:spcPts val="2900"/>
              </a:spcAft>
              <a:buSzPts val="1400"/>
              <a:buAutoNum type="arabicPeriod"/>
            </a:pPr>
            <a:r>
              <a:rPr lang="ru"/>
              <a:t>Авторизация эндпоинтов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</a:t>
            </a:r>
            <a:endParaRPr/>
          </a:p>
        </p:txBody>
      </p:sp>
      <p:sp>
        <p:nvSpPr>
          <p:cNvPr id="147" name="Google Shape;147;p20"/>
          <p:cNvSpPr txBox="1"/>
          <p:nvPr>
            <p:ph idx="1" type="subTitle"/>
          </p:nvPr>
        </p:nvSpPr>
        <p:spPr>
          <a:xfrm>
            <a:off x="2495350" y="1220900"/>
            <a:ext cx="6126000" cy="19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Аутентификация и авторизация в FastAPI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Технологии</a:t>
            </a:r>
            <a:endParaRPr/>
          </a:p>
        </p:txBody>
      </p:sp>
      <p:pic>
        <p:nvPicPr>
          <p:cNvPr id="153" name="Google Shape;1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89500"/>
            <a:ext cx="3981450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9775" y="2809350"/>
            <a:ext cx="3361391" cy="209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3566" y="1189500"/>
            <a:ext cx="3088033" cy="2058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432000" y="1548025"/>
            <a:ext cx="8520600" cy="11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🔑 </a:t>
            </a:r>
            <a:r>
              <a:rPr b="1" lang="ru">
                <a:solidFill>
                  <a:schemeClr val="dk1"/>
                </a:solidFill>
              </a:rPr>
              <a:t>Аутентификация</a:t>
            </a:r>
            <a:r>
              <a:rPr lang="ru">
                <a:solidFill>
                  <a:schemeClr val="dk1"/>
                </a:solidFill>
              </a:rPr>
              <a:t> — это проверка того, кто пользователь («Кто ты?»).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🔐 </a:t>
            </a:r>
            <a:r>
              <a:rPr b="1" lang="ru">
                <a:solidFill>
                  <a:schemeClr val="dk1"/>
                </a:solidFill>
              </a:rPr>
              <a:t>Авторизация</a:t>
            </a:r>
            <a:r>
              <a:rPr lang="ru">
                <a:solidFill>
                  <a:schemeClr val="dk1"/>
                </a:solidFill>
              </a:rPr>
              <a:t> — это проверка, имеет ли пользователь доступ к определённому ресурсу («Что тебе разрешено?»).</a:t>
            </a:r>
            <a:endParaRPr/>
          </a:p>
        </p:txBody>
      </p:sp>
      <p:sp>
        <p:nvSpPr>
          <p:cNvPr id="161" name="Google Shape;161;p22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Аутентификация и авторизация</a:t>
            </a:r>
            <a:endParaRPr/>
          </a:p>
        </p:txBody>
      </p:sp>
      <p:sp>
        <p:nvSpPr>
          <p:cNvPr id="162" name="Google Shape;162;p22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это и чем различаются</a:t>
            </a:r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175" y="2928025"/>
            <a:ext cx="5093513" cy="213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132500" y="842150"/>
            <a:ext cx="1842000" cy="1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</a:t>
            </a:r>
            <a:endParaRPr/>
          </a:p>
        </p:txBody>
      </p:sp>
      <p:sp>
        <p:nvSpPr>
          <p:cNvPr id="169" name="Google Shape;169;p23"/>
          <p:cNvSpPr txBox="1"/>
          <p:nvPr>
            <p:ph idx="1" type="subTitle"/>
          </p:nvPr>
        </p:nvSpPr>
        <p:spPr>
          <a:xfrm>
            <a:off x="2495350" y="1220900"/>
            <a:ext cx="6126000" cy="7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JSON Web Token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JWT (JSON Web Token)</a:t>
            </a:r>
            <a:endParaRPr/>
          </a:p>
        </p:txBody>
      </p:sp>
      <p:sp>
        <p:nvSpPr>
          <p:cNvPr id="175" name="Google Shape;175;p24"/>
          <p:cNvSpPr txBox="1"/>
          <p:nvPr>
            <p:ph idx="1" type="body"/>
          </p:nvPr>
        </p:nvSpPr>
        <p:spPr>
          <a:xfrm>
            <a:off x="432000" y="1548025"/>
            <a:ext cx="8520600" cy="31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/>
              <a:t>JWT — это компактный токен, содержащий внутри себя данные.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/>
              <a:t>Структура JWT: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ru"/>
              <a:t>Header (алгоритм, тип токена)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ru"/>
              <a:t>Payload (данные: username, роли, права)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ru"/>
              <a:t>Signature (подпись, для защиты токена)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Пример токена: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>
                <a:solidFill>
                  <a:srgbClr val="F16720"/>
                </a:solidFill>
                <a:latin typeface="Courier New"/>
                <a:ea typeface="Courier New"/>
                <a:cs typeface="Courier New"/>
                <a:sym typeface="Courier New"/>
              </a:rPr>
              <a:t>eyJhbGciOiJIUzI1NiIsInR5cCI6IkpXVCJ9</a:t>
            </a: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2A8C7C"/>
                </a:solidFill>
                <a:latin typeface="Courier New"/>
                <a:ea typeface="Courier New"/>
                <a:cs typeface="Courier New"/>
                <a:sym typeface="Courier New"/>
              </a:rPr>
              <a:t>eyJzdWIiOiJhZG1pbiIsImV4cCI6MTc0MTkzOTAzMH0</a:t>
            </a:r>
            <a:r>
              <a:rPr b="1" lang="ru"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ru">
                <a:solidFill>
                  <a:srgbClr val="1750EB"/>
                </a:solidFill>
                <a:latin typeface="Courier New"/>
                <a:ea typeface="Courier New"/>
                <a:cs typeface="Courier New"/>
                <a:sym typeface="Courier New"/>
              </a:rPr>
              <a:t>USo3K9Sf8PedyWgZB7A8PAnfhU8BBujcLZl43EjtMlg</a:t>
            </a:r>
            <a:endParaRPr b="1">
              <a:solidFill>
                <a:srgbClr val="1750E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6" name="Google Shape;176;p24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и принципы работы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title"/>
          </p:nvPr>
        </p:nvSpPr>
        <p:spPr>
          <a:xfrm>
            <a:off x="432000" y="360000"/>
            <a:ext cx="7105500" cy="6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JWT (JSON Web Token)</a:t>
            </a:r>
            <a:endParaRPr/>
          </a:p>
        </p:txBody>
      </p:sp>
      <p:sp>
        <p:nvSpPr>
          <p:cNvPr id="182" name="Google Shape;182;p25"/>
          <p:cNvSpPr txBox="1"/>
          <p:nvPr>
            <p:ph idx="2" type="subTitle"/>
          </p:nvPr>
        </p:nvSpPr>
        <p:spPr>
          <a:xfrm>
            <a:off x="432000" y="950400"/>
            <a:ext cx="71055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Разбор токена</a:t>
            </a:r>
            <a:endParaRPr/>
          </a:p>
        </p:txBody>
      </p:sp>
      <p:pic>
        <p:nvPicPr>
          <p:cNvPr id="183" name="Google Shape;1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26000"/>
            <a:ext cx="7782700" cy="33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432000" y="360000"/>
            <a:ext cx="7105500" cy="11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Почему JWT популярен в REST API и микросервисах?</a:t>
            </a:r>
            <a:endParaRPr/>
          </a:p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432000" y="1548025"/>
            <a:ext cx="8520600" cy="30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/>
              <a:t>Не требует хранения состояния (Stateless).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/>
              <a:t>Легко масштабировать приложения и микросервисы.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/>
              <a:t>Безопасность: токен подписан и защищён.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/>
              <a:t>Простота интеграции в клиент-серверные приложения.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lRanv1">
  <a:themeElements>
    <a:clrScheme name="Simple Light">
      <a:dk1>
        <a:srgbClr val="000000"/>
      </a:dk1>
      <a:lt1>
        <a:srgbClr val="FFFFFF"/>
      </a:lt1>
      <a:dk2>
        <a:srgbClr val="3D85C6"/>
      </a:dk2>
      <a:lt2>
        <a:srgbClr val="FFAB40"/>
      </a:lt2>
      <a:accent1>
        <a:srgbClr val="000000"/>
      </a:accent1>
      <a:accent2>
        <a:srgbClr val="FFFFFF"/>
      </a:accent2>
      <a:accent3>
        <a:srgbClr val="14A0FF"/>
      </a:accent3>
      <a:accent4>
        <a:srgbClr val="FFAB40"/>
      </a:accent4>
      <a:accent5>
        <a:srgbClr val="9039C9"/>
      </a:accent5>
      <a:accent6>
        <a:srgbClr val="FFFFFF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